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92" r:id="rId3"/>
    <p:sldId id="257" r:id="rId4"/>
    <p:sldId id="28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8" r:id="rId13"/>
    <p:sldId id="268" r:id="rId14"/>
    <p:sldId id="269" r:id="rId15"/>
    <p:sldId id="270" r:id="rId16"/>
    <p:sldId id="271" r:id="rId17"/>
    <p:sldId id="289" r:id="rId18"/>
    <p:sldId id="273" r:id="rId19"/>
    <p:sldId id="274" r:id="rId20"/>
    <p:sldId id="275" r:id="rId21"/>
    <p:sldId id="276" r:id="rId22"/>
    <p:sldId id="290" r:id="rId23"/>
    <p:sldId id="278" r:id="rId24"/>
    <p:sldId id="279" r:id="rId25"/>
    <p:sldId id="291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This quote frames our entire approach today - AI is about business transformation, not just technology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Agriculture provides excellent examples because the industry is seeing dramatic and visible change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What’s happening in agriculture is a microcosm of broader business transformation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approach AI as purely technical - this is a fundamental mistake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Success requires understanding business innovation frameworks first, then applying technology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Today I’ll show you how to approach AI implementation as a business leader, not just as a technologist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These frameworks apply to any industry - we’re using agriculture as our 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Data Value Pyramid shows how organisations extract increasing value from their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start at the bottom with descriptive analytics - simply understanding what happened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Diagnostic analytics adds interpretation - why did these events occur?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Predictive analytics moves into forecasting - what is likely to happen next?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Prescriptive analytics recommends actions - what should we do about it?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Cognitive analytics represents the frontier - systems that can optimise themselves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livestock monitoring example shows this evolution perfectly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It began with basic GPS tracking of cattle (descriptive - where are they?)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Advanced to health monitoring that could diagnose issues (why is this animal behaving differently?)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Then to predictive systems that could forecast health problems before visible symptoms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Now moving toward systems that can prescribe and even implement interventions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same progression applies to any data-driven business function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higher levels of the pyramid deliver exponentially more business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get stuck at descriptive/diagnostic levels and never realise the full potential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Gartner model provides a framework for assessing your current maturity and planning advancement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Where is your organisation on this pyramid? What would it take to move up one level?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Innovation Adoption Framework provides a roadmap for implementing AI in organisations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1 is Knowledge Building - understanding what’s possible before making commitments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2 is Strategic Alignment - connecting AI initiatives to specific business objectives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3 is Capability Development - building or acquiring the needed skills and technologies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4 is Pilot Implementation - testing in controlled environments to demonstrate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5 is Organisational Transformation - scaling successful approaches across the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Digital Agriculture Services example illustrates this progression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began by building knowledge about how satellite imagery and ML could predict crop yields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aligned this with strategic business needs in agricultural insurance and investment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developed capabilities by building data science teams and satellite imagery processing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pilot implementations tested predictions against ground-truth data in specific regions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Now they’re transforming the agricultural intelligence landscape at organisational scale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framework applies to any significant innovation initiative, not just AI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skipping phases often leads to implementation failure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jump straight to pilots without strategic alignment or capability building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KPMG framework provides additional detail on implementing each phase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What phase is your organisation currently in? Are you trying to skip essential steps?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AI Investment Model provides a framework for calculating the business value of AI initiatives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Cost considerations include not just implementation but integration with existing systems, staff training, and ongoing maintenance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Value categories are diverse - efficiency gains are most obvious, but new capabilities, risk reduction, and market differentiation often deliver greater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Measuring success requires specific KPIs tailored to your business objectives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Timeline expectations are crucial - some benefits appear quickly while transformational value takes longer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AgBot II example demonstrates this comprehensive approach to ROI calculation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Initial costs included development, manufacturing, and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Value categories included reduced herbicide costs, labor savings, and yield improvements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measurement approach compared traditional methods to autonomous operations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Timeline expectations recognised short-term operational savings and long-term transformation of weed management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projected AU$1.3 billion national impact shows the scaling potential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same model applies to AI investments in any business domain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comprehensive ROI calculations require looking beyond obvious cost savings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underestimate both costs (especially integration) and benefits (especially strategic value)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HBR article provides additional frameworks for calculating generative AI ROI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comprehensive is your current approach to AI investment calculations?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Business Model Canvas provides a structured approach to integrating AI into business models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Problem-Solution Fit ensures you’re addressing actual business challenges, not just deploying technology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Value Proposition Canvas helps articulate exactly what value AI adds for customers and the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Resource Assessment identifies capability gaps in technology, data, expertise, and infrastructure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Cost-Benefit Structure creates a comprehensive model of investment and returns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Wagga Wagga “hands-free” farm applied this approach to autonomous farming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identified specific problems - labor shortages, precision limitations, and management complexity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value proposition focused on higher yields, reduced inputs, and consistent quality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resource assessment identified gaps in technical infrastructure and staff capabilities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cost-benefit structure modeled initial investment against multi-year productivity gains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systematic approach helped secure funding and stakeholder support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canvas framework applies to AI integration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successful AI implementation begins with business model clarity, not technology selection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Strategyser reference provides templates and examples for applying this canvas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might this canvas help structure your organisation’s approach to AI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MVP (Minimum Viable Product) Approach applies lean startup methodology to AI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Scope Definition means selecting a narrow, high-impact use case for initial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Success Metrics establish clear, measurable KPIs tied directly to business outcomes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Feedback Loops create structured mechanisms for learning and adaptation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Scaling Plan maps the path from successful pilot to enterprise-wide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CQUniversity applied this approach to their weed-targeting drone project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defined a narrow initial scope - identifying a single weed species in sorghum crops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success metrics included detection accuracy, reduction in herbicide use, and time savings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established feedback loops through field testing and farmer interviews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scaling plan expanded to additional weed species, crop types, and geographic regions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staged approach reduced risk while demonstrating value at each step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MVP methodology applies to AI implementation in any domain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starting small but strategically creates momentum and builds credibility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fail by attempting too much too soon without proving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Lean Startup reference provides additional context on applying this methodology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Could your organisation benefit from a more focused MVP approach to AI implementation?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Capability Building Roadmap addresses the human and organisational aspects of AI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Skills Assessment maps current capabilities against those required for AI transformation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Build-Buy-Partner Decisions determine whether to develop internal capabilities, acquire them, or partner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Training and Development Plans establish how to upskill the existing workforce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Organisational Structure Evolution identifies new roles, reporting relationships, and governance models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Northern Territory cattle stations example demonstrates this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began by assessing existing skills against those needed for GPS collar data analysis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decided to build core analytical capabilities internally while partnering for technical infrastructure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developed training programs for station managers to interpret movement patterns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evolved their organisational structure to include data analysts and GIS specialists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capability-focused approach ensured sustainable implementation beyond initial deployment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roadmap applies to building AI capabilities in any organisation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technology implementation without capability building leads to dependence and limited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underinvest in the human and organisational dimensions of AI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Deloitte framework provides additional context on capability development approaches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comprehensive is your organisation’s capability building roadmap for 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Data Strategy Blueprint addresses the foundation of effective AI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Data Inventory assesses what data you have, what you need, and identifies gaps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Data Quality Framework ensures reliable, consistent inputs for AI systems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Data Governance Models manage ownership, access rights, and usage policies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Privacy and Ethics Guidelines establish responsible practices for data collection and use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Australian Farm Data Code implementation demonstrates this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Agricultural technology providers created comprehensive inventories of farm data sources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established quality standards for data collection and processing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implemented governance models that preserved farmer ownership of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developed ethical guidelines for responsible data use and sharing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systematic approach built trust while enabling innovation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blueprint applies to data strategy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data strategy must precede AI implementation for sustainable success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jump to AI implementation without addressing fundamental data issues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MIT Sloan framework provides additional context on developing data strategies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comprehensive is your organisation’s data strategy? Is it an afterthought or a foundation?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Responsible Innovation Framework establishes principles for ethical AI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Transparency means making AI systems explainable to build stakeholder trust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Accountability establishes clear responsibility for AI decisions and actions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Fairness ensures equitable access and benefits across different organisational scales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Sustainability addresses long-term environmental and social impacts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autonomous farming systems example demonstrates these principles in action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Transparency in how autonomous systems make decisions about field operations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Accountability through clear human oversight and intervention capabilities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Fairness considerations for accessibility to farms of different sises and resource levels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Sustainability focus on environmental impacts and rural community effects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These principles helped guide implementation choices and system design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framework applies to responsible AI innovation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ethical considerations should be built in from the beginning, not added later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Organisations that integrate ethics into design avoid costly redesigns and reputation damage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IEEE framework provides additional guidance on ethically aligned design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are ethical considerations integrated into your organisation’s AI strategy?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Technology Democratisation Model addresses how to make AI accessible across organisation sises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Access Mechanisms are approaches that enable smaller businesses to leverage advanced AI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Capability Building focuses on community-based knowledge sharing and skill development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Cooperative Models enable shared resources and infrastructure to distribute costs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Policy Considerations address ecosystem development to support inclusive innovation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family farm cooperative example demonstrates this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Access mechanisms included subscription-based AI services with minimal upfront investment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Capability building happened through farmer-to-farmer knowledge networks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Cooperative models shared equipment costs and data infrastructure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Policy advocacy influenced research funding and connectivity infrastructure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democratic approach ensured benefits weren’t limited to the largest players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model applies to technology democratisation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inclusive innovation approaches strengthen entire ecosystems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Organisations that support democratisation often benefit from network effects and ecosystem growth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WEF framework provides additional context on inclusive technology development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might your organisation contribute to more democratic access to AI capabilities?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Three Horisons model provides a framework for balanced innovation planning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Horison 1 focuses on the next 2 years - extending and defending the core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includes implementing proven AI technologies for immediate business gains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In agriculture, this means smartphone-based decision support tools already being adopted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Horison 2 looks at the 2-5 year timeframe - building emerging opportunities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involves developing capabilities and new business models with growing evidence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integrated “smart farm” systems represent this horison - proven in concept but not yet mainstream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Horison 3 addresses the 5-10 year future - creating viable options for future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explores breakthrough possibilities that could transform industries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Fully autonomous farming operations exemplify this horison - technically possible but not yet practical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 is that organisations need a balanced portfolio across all three horisons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overinvest in Horison 1 and underinvest in Horisons 2 and 3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leaves them vulnerable to disruption and missing future opportunities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McKinsey model provides additional guidance on portfolio allocation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balanced is your organisation’s innovation portfolio across these three horisons?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My goal here is to make AI understandable, not mysterious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Machine Learning is about systems that learn patterns from data rather than being explicitly programmed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Think of Deep Learning as the “pattern recognition on steroids” - it can find complex relationships in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Computer Vision is why cameras can now “see” - recognising objects, faces, conditions, or defects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NLP is what enables systems to understand and generate human language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LLMs like ChatGPT and Claude are the most advanced NLP systems, trained on massive text datasets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AI Agents are systems that can take actions somewhat independently to accomplish goals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 is matching problems to technologies - not all AI is suitable for all problems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Business leaders don’t need to be technical experts but should understand these fundamental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This timeline provides a strategic perspective on AI evolution over the next decade, organized using the Three Horizons framework we discussed earlier.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For the Next 2 Years (2025-2027) - “Expansion &amp; Consolidation”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Technically, we’re seeing multimodal models becoming standard, not just handling text but processing and generating across multiple formats simultaneously.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business focus is pragmatic - organizations are prioritizing measurable ROI and practical applications rather than experimental use cases.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key development in governance is the implementation of first-generation comprehensive regulations, similar to what we’re seeing with the EU AI Act but with global variations.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This period represents enhancement of current business models rather than fundamental transformation.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 the Medium Term (2027-2030) - “Systems Integration &amp; Transformation”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technical evolution moves toward truly agentic systems - AI that can reason across context, maintain memory, and operate with limited autonomy.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Business impact shifts from enhancing current processes to transforming them - we’ll see “co-pilots” for virtually every knowledge work domain.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This will drive significant job transformation - not primarily elimination but redefinition of roles around AI collaboration.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Governance frameworks mature from reactive to proactive, with established international standards similar to what we’ve seen with data privacy.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 the Long Term (2030-2035) - “AI-Native Society &amp; Reinvention”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While I’ve included potential AGI emergence, this remains speculative - what’s more certain is the development of increasingly general-purpose systems.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business landscape undergoes structural changes as AI becomes critical infrastructure - similar to how the internet transformed from advantage to necessity.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We’ll likely see entirely new career categories emerge rather than just automation of existing ones.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Governance shifts to treaty-level international frameworks addressing existential concerns.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This period also brings deeper philosophical questions about human-AI relationships and creativity.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Key Strategic Implications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Organizations need balanced investment portfolios across all three horizons.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Near-term focus should be on practical applications with measurable ROI.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Medium-term planning should involve business model innovation and workforce transformation.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Long-term vision should consider fundamental shifts in how value is created and delivered.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Each industry will experience this timeline differently, with some sectors transforming faster than others.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For Your Organization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Consider where your current AI initiatives fall on this timeline.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Are you overly focused on Horizon 1 at the expense of preparing for Horizons 2 and 3?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Have you considered the talent and capability implications of each horizon?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How might your competitive landscape change as AI evolves across these timeframes?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As we conclude our exploration of AI-driven business innovation, I want to emphasize the tremendous opportunity ahead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Throughout this masterclass, we’ve seen that successful AI implementation isn’t primarily a technical challenge—it’s a strategic business transformation opportunity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frameworks we’ve explored today provide the architecture for that transformation, regardless of your industry or organization size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While we’ve drawn examples from agriculture for their clarity and impact, these same frameworks apply whether you’re in manufacturing, healthcare, finance, retail, or any other sector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agricultural examples demonstrate how the same technology can yield dramatically different outcomes based on implementation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 encourage you to reflect on which frameworks resonate most with your specific business challenges: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Perhaps the AI Transformation Matrix helps you map your current initiatives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 the Three Horizons model provides structure for your innovation portfolio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 the Data Value Pyramid helps articulate your analytics progression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What makes these frameworks powerful is their ability to create organizational alignment, focus resources, and build sustainable capability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Organizations with identical access to AI technologies achieve vastly different results based on how strategically they implement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As you consider your next steps: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Which framework will you apply first in your organization?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What immediate opportunity do you see to create value?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How might you build a more structured approach to AI innovation?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future belongs to organizations that master not just the technology but the strategic frameworks that guide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I’m excited to see the innovation journeys you’ll embark on, and I welcome your questions about applying these frameworks to your specific challenges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Thank you for your engagement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Please feel free to reach out after the masterclass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I’m happy to discuss specific business innovation challenges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 to provide additional frameworks relevant to your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Connect with me on LinkedIn for ongoing insights on AI business innovation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 regularly share case studies and implementation frameworks there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Thank you again for your participation and engagement today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Thank you all for your attention and engagement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 hope you leave with practical frameworks you can apply immediately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Remember that successful AI implementation is about business innovation first, technology second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Agriculture provides compelling examples, but these frameworks are universally applicable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 look forward to hearing how you apply these approaches in your organisations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Safe travels and best wishes for your AI innovation journeys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This slide breaks down how machine learning actually works in a business context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process begins with data collection - you need relevant business information to learn from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Data preparation is often the most time-consuming step - garbage in, garbage out applies here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Algorithm selection means choosing the right mathematical approach for your specific problem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training phase is where the system learnns patterns from historical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Testing and validation ensure the system works reliably with new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Deployment means integrating the model into actual business workflows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isn’t “set and forget” - continuous monitoring and refinement is essential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Google Cloud case study shows how manufacturing applies these same principles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most important insight: data quality and relevance determine success more than algorithm sophistication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businesses fail with AI because they underinvest in data preparation and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I want to take a moment to demystify modern AI in simple business terms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systems you hear about - ChatGPT, Claude, Gemini - are based on a breakthrough from 2017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paper, “Attention is All You Need,” revolutionised AI by introducing the Transformer architecture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Previous AI systems processed information sequentially - like reading a book one word at a time and constantly forgetting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breakthrough was the “attention mechanism” that lets AI instantly see connections across all information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It’s like the difference between a junior employee who needs to check the manual for every decision versus an experienced executive who instantly connects relevant information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These modern systems work in three main steps: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First, they learn patterns from massive datasets - like reading every business document ever written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Second, they function as prediction engines - you provide the beginning of a pattern, they predict the most appropriate continuation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Third, they have an alignment layer - additional training to make them helpful, factual, and appropriate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Understanding this helps business leaders see why these systems are fundamentally different from previous technologies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weren’t programmed with rules, they learned patterns - which explains both their remarkable capabilities and their limitations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isn’t just a technical detail - it has profound implications for how you implement AI in your organisation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While I’ve emphasized AI’s transformative potential, it’s equally important to understand its real limitations and implementation challenges.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Technical Limitations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Hallucinations remain a significant issue - AI systems confidently generate incorrect information that appears plausible, which creates verification challenges.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Current AI has fundamental reasoning limitations, especially with complex logical, mathematical, or causal reasoning tasks.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Knowledge cutoffs mean systems lack current information unless specifically integrated with real-time data sources.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black-box nature of large models makes it difficult to understand why specific outputs are generated.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These limitations mean human verification remains essential, and we should focus on augmentation rather than full automation.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Organizational Challenges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skills gap isn’t just technical - it includes the business capabilities needed to identify valuable use cases and manage implementation.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Integration with existing systems is often more challenging than the AI technology itself.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Data quality issues frequently derail AI initiatives - algorithms can’t overcome fundamentally flawed data.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McKinsey research shows that 80% of AI initiatives struggle to move beyond pilot phase due to these organizational barriers.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practical approach is starting with targeted use cases that have clear value and building from there.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Ethical and Risk Dimensions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Bias amplification occurs when AI systems learn from and then magnify existing biases in training data.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Privacy concerns include both the data needed to train systems and the potential exposure of sensitive information in outputs.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Regulatory landscape is evolving rapidly, creating compliance uncertainty and potential legal exposure.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environmental impact of large AI models is substantial - training a single large model can generate as much carbon as five cars over their lifetimes.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Organizations need proactive governance frameworks that address these concerns before they become problems.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Key Takeaway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Successful AI implementation requires clear-eyed recognition of these limitations.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frameworks we’ve discussed provide structure for navigating these challenges.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Organizations that acknowledge and plan for these limitations ultimately achieve better results than those with unrealistic expectations.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This isn’t about dampening enthusiasm but ensuring that it’s channeled productively.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Computer vision enables machines to “see” and interpret visual information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At its core, neural networks analyse pixel patterns to identify objects and features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It works through techniques like object detection (finding things), classification (identifying what they are), segmentation (outlining objects precisely), and tracking (following objects over time)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These systems typically require specialised hardware - regular computers struggle with this processing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Deployment can happen on-device (edge), in the cloud, or in hybrid approaches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agricultural example is powerful - smart spraying systems use computer vision to only spray herbicide on weeds, not crops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80-96% reduction in herbicide use is not just environmental but has massive cost implications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technology applies across industries - manufacturing quality control, retail analytics, security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Microsoft FarmBeats case study provides additional context on real-world applications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business value extends far beyond the technical capabilities - it transforms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Natural Language Processing represents one of the most transformative AI capabilities for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At a basic level, NLP analyses and understands human language through complex pattern recognition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Traditional capabilities include sentiment analysis (understanding emotion), information extraction (pulling key facts), summarisation, and translation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Large Language Models like ChatGPT and Claude represent a quantum leap in capabilities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LLMs work by being trained on massive text datasets to predict what text should come next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predictive capability allows them to generate remarkably human-like text and reasoning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Business applications are extensive - content creation, research analysis, customer service, and decision support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agricultural example shows how LLMs can process complex regulations and research that would overwhelm humans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same capability applies to legal compliance, market research, and competitive intelligence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Deloitte guide provides implementation frameworks that transfer across business domains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business insight is that LLMs are most valuable when integrating human expertise with AI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AI agents represent the frontier of business applications - systems that can independently pursue objectives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work by combining three key capabilities: sensing (perceiving the environment), deciding (choosing actions), and acting (implementing decisions)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architecture typically includes perception modules that interpret the world, decision logic that determines actions, and capabilities to carry out those actions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Implementation can be rules-based (following predefined instructions), learning-based (adapting through experience), or hybrid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Current limitations are important to understand - most agents work within defined scopes, require supervision, and struggle with exceptional cases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agricultural example of autonomous tractors shows this in action - they can perform complex field operations with minimal supervision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same principle applies to autonomous systems in manufacturing, logistics, customer service, and financial operations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McKinsey case study provides a broader business perspective on implementation approaches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 is that autonomous systems aren’t about replacing humans but augmenting capabilities and freeing people for higher-value work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most successful implementations start with narrow, well-defined applications before expanding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AI Transformation Matrix helps organisations map their AI initiatives based on impact type and scale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vertical axis represents the focus - are you improving processes or creating strategic innovation?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horisontal axis represents the magnitude - are the changes incremental or transformational?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start in the upper left - efficiency gains - which is appropriate but limited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smart spraying example shows the journey across this matrix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It began as an efficiency play - reducing herbicide costs by 80-96% by only spraying actual weeds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But it evolved into business model reinvention - enabling premium pricing through sustainability certification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pattern applies across industries - what starts as efficiency often leads to transformation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most successful organisations deliberately plan movement across this matrix over time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Deloitte framework provides additional context on implementing this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matrix helps executives communicate the strategic intent of AI initiatives and set appropriate expectations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Ask yourself: Where do your current AI initiatives fall? Are you limiting yourself to the efficiency quadrant?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0458833" y="6480556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126534" y="6433728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 cap="none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Faculty of Business and Law | School of (Insert name)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52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395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903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159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pyright (MUST BE SLID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44" y="2117415"/>
            <a:ext cx="7705312" cy="3892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534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29867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3967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5792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702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297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054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79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079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c.net.au/news/2024-10-12/artificial-intelligence-agriculture-boom-australia-rural/10445073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ro.au/en/research/animals/livestock/ceres-ta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brief.com.au/story/das-uses-ai-to-reveal-varying-australian-crop-yield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qut.edu.au/qcr/Projects/agbot-ii-robotic-site-specific-crop-and-weed-management-too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c.net.au/news/rural/2021-05-27/automated-farm-to-use-robots-and-artificial-intelligence/10016930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qu.edu.au/news/1202013/autonomous-weed-targeting-ai-drones-a-sky-high-succes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br.org/2013/05/why-the-lean-start-up-changes-everyth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ro.au/en/research/animals/livestock/ceres-ta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ff.org.au/programs/australian-farm-data-cod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oanreview.mit.edu/article/designing-and-developing-analytics-based-data-product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ustry.gov.au/publications/australias-artificial-intelligence-ethics-framewor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ndards.ieee.org/industry-connections/ec/autonomous-system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cg.org.au/research/digital-agricultur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grownews.com/australian-farmers-embrace-agtech-overcoming-key-barrier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odagility.com/pillar/global-digital-far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michael-borc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c.net.au/news/2024-10-12/artificial-intelligence-agriculture-boom-australia-rural/10445073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pPr marL="0" lvl="0" indent="0">
              <a:buNone/>
            </a:pPr>
            <a:r>
              <a:t>AI-Driven Business Innovation: Agricultural Sector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Michael Borck, Curtin Business School</a:t>
            </a:r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A9ED9-D3C2-B5E3-21E2-8BC9B033D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500" y="3183890"/>
            <a:ext cx="31115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t>Natural Language Processing &amp; LLMs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Transforming How Businesses Work with Language: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How NLP Works:</a:t>
            </a:r>
            <a:r>
              <a:rPr dirty="0"/>
              <a:t> Analyses, understands and generates human language</a:t>
            </a:r>
          </a:p>
          <a:p>
            <a:pPr lvl="0"/>
            <a:r>
              <a:rPr b="1" dirty="0"/>
              <a:t>Key Capabilities:</a:t>
            </a:r>
            <a:r>
              <a:rPr dirty="0"/>
              <a:t> Sentiment analysis, information extraction, </a:t>
            </a:r>
            <a:r>
              <a:rPr dirty="0" err="1"/>
              <a:t>summarisation</a:t>
            </a:r>
            <a:r>
              <a:rPr dirty="0"/>
              <a:t>, translation</a:t>
            </a:r>
          </a:p>
          <a:p>
            <a:pPr lvl="0"/>
            <a:r>
              <a:rPr b="1" dirty="0"/>
              <a:t>How LLMs Work:</a:t>
            </a:r>
            <a:r>
              <a:rPr dirty="0"/>
              <a:t> Trained on massive text datasets to predict and generate human-like text</a:t>
            </a:r>
          </a:p>
          <a:p>
            <a:pPr lvl="0"/>
            <a:r>
              <a:rPr b="1" dirty="0"/>
              <a:t>Business Applications:</a:t>
            </a:r>
            <a:r>
              <a:rPr dirty="0"/>
              <a:t> Content generation, research assistance, customer service, decision support</a:t>
            </a:r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Farm management planning tools that process complex regulations and research</a:t>
            </a:r>
          </a:p>
        </p:txBody>
      </p:sp>
      <p:pic>
        <p:nvPicPr>
          <p:cNvPr id="2" name="Picture 1" descr="./nlp-processing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921500" y="1841500"/>
            <a:ext cx="35052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NLP Capabilities Diagram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t>AI Agents &amp; Autonomous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Business Applications of Self-Directing AI: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How They Work:</a:t>
            </a:r>
            <a:r>
              <a:rPr dirty="0"/>
              <a:t> Systems that can sense, decide, and act with minimal human intervention</a:t>
            </a:r>
          </a:p>
          <a:p>
            <a:pPr lvl="0"/>
            <a:r>
              <a:rPr b="1" dirty="0"/>
              <a:t>Key Components:</a:t>
            </a:r>
            <a:r>
              <a:rPr dirty="0"/>
              <a:t> Perception modules, decision-making logic, action capabilities</a:t>
            </a:r>
          </a:p>
          <a:p>
            <a:pPr lvl="0"/>
            <a:r>
              <a:rPr b="1" dirty="0"/>
              <a:t>Implementation Approaches:</a:t>
            </a:r>
            <a:r>
              <a:rPr dirty="0"/>
              <a:t> Rules-based, learning-based, hybrid systems</a:t>
            </a:r>
          </a:p>
          <a:p>
            <a:pPr lvl="0"/>
            <a:r>
              <a:rPr b="1" dirty="0"/>
              <a:t>Current Limitations:</a:t>
            </a:r>
            <a:r>
              <a:rPr dirty="0"/>
              <a:t> Defined scope, supervision requirements, handling exceptions</a:t>
            </a:r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Autonomous tractors and harvesters in “hands-free” farming operations</a:t>
            </a:r>
          </a:p>
        </p:txBody>
      </p:sp>
      <p:pic>
        <p:nvPicPr>
          <p:cNvPr id="2" name="Picture 1" descr="./ai-agent-arch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921500" y="1841500"/>
            <a:ext cx="35052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AI Agent Architecture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CD2E-EA14-DE65-62E9-2CFAB81D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2: BUSINESS INNOVATION FRAMEWORKS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A8831-1858-0AFD-4F3E-85495530D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828E9-E9AA-38FA-9015-3183789B7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966BA9-93AF-D2FA-4D7D-E1B59B8CE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41" y="2801660"/>
            <a:ext cx="3332877" cy="3332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B0C5C0-B7B7-8586-76A1-92A67CA27488}"/>
              </a:ext>
            </a:extLst>
          </p:cNvPr>
          <p:cNvSpPr txBox="1"/>
          <p:nvPr/>
        </p:nvSpPr>
        <p:spPr>
          <a:xfrm>
            <a:off x="9311269" y="2616994"/>
            <a:ext cx="119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i="0" dirty="0">
                <a:solidFill>
                  <a:srgbClr val="000000"/>
                </a:solidFill>
                <a:effectLst/>
                <a:latin typeface="ui-monospace"/>
              </a:rPr>
              <a:t>AZI9VJ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379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402" y="4792450"/>
            <a:ext cx="10058400" cy="140345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Agricultural Example:</a:t>
            </a:r>
          </a:p>
          <a:p>
            <a:pPr lvl="0"/>
            <a:r>
              <a:rPr dirty="0"/>
              <a:t>Smart spraying (80-96% chemical reduction) started as efficiency gain but led to business model reinvention through sustainability certification premiums</a:t>
            </a:r>
          </a:p>
          <a:p>
            <a:pPr lvl="0"/>
            <a:r>
              <a:rPr dirty="0">
                <a:hlinkClick r:id="rId3"/>
              </a:rPr>
              <a:t>Source: ABC News, “AI helps Aussie farmers target weeds,” 2024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87756073-0D90-B0A5-CCDF-8A5A6B7602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854780"/>
              </p:ext>
            </p:extLst>
          </p:nvPr>
        </p:nvGraphicFramePr>
        <p:xfrm>
          <a:off x="873402" y="2072639"/>
          <a:ext cx="468919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638">
                <a:tc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Incremental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Transformational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66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Process 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Efficiency Gains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Business Process Reengineering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366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Strategic Innovation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New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Business Model Reinvention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51DD57F-1244-3DB6-295E-6E95EF80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</a:t>
            </a:r>
            <a:r>
              <a:rPr lang="en-AU" dirty="0"/>
              <a:t>AI Transformation Matrix</a:t>
            </a:r>
            <a:endParaRPr dirty="0"/>
          </a:p>
        </p:txBody>
      </p:sp>
      <p:pic>
        <p:nvPicPr>
          <p:cNvPr id="8" name="Picture 7" descr="A group of people sitting around a table with sticky notes&#10;&#10;AI-generated content may be incorrect.">
            <a:extLst>
              <a:ext uri="{FF2B5EF4-FFF2-40B4-BE49-F238E27FC236}">
                <a16:creationId xmlns:a16="http://schemas.microsoft.com/office/drawing/2014/main" id="{392225C3-A290-B658-1E8F-FED8FF70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2" y="2072639"/>
            <a:ext cx="4465318" cy="27221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Data Value Pyramid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Turning Information into Business Value:</a:t>
            </a:r>
          </a:p>
          <a:p>
            <a:pPr marL="457200" lvl="0" indent="-457200">
              <a:buAutoNum type="arabicPeriod"/>
            </a:pPr>
            <a:r>
              <a:rPr b="1" dirty="0"/>
              <a:t>Descriptive Analytics:</a:t>
            </a:r>
            <a:r>
              <a:rPr dirty="0"/>
              <a:t> What happened? (Data collection)</a:t>
            </a:r>
          </a:p>
          <a:p>
            <a:pPr marL="457200" lvl="0" indent="-457200">
              <a:buAutoNum type="arabicPeriod"/>
            </a:pPr>
            <a:r>
              <a:rPr b="1" dirty="0"/>
              <a:t>Diagnostic Analytics:</a:t>
            </a:r>
            <a:r>
              <a:rPr dirty="0"/>
              <a:t> Why did it happen? (Data interpretation)</a:t>
            </a:r>
          </a:p>
          <a:p>
            <a:pPr marL="457200" lvl="0" indent="-457200">
              <a:buAutoNum type="arabicPeriod"/>
            </a:pPr>
            <a:r>
              <a:rPr b="1" dirty="0"/>
              <a:t>Predictive Analytics:</a:t>
            </a:r>
            <a:r>
              <a:rPr dirty="0"/>
              <a:t> What will happen? (Data forecasting)</a:t>
            </a:r>
          </a:p>
          <a:p>
            <a:pPr marL="457200" lvl="0" indent="-457200">
              <a:buAutoNum type="arabicPeriod"/>
            </a:pPr>
            <a:r>
              <a:rPr b="1" dirty="0"/>
              <a:t>Prescriptive Analytics:</a:t>
            </a:r>
            <a:r>
              <a:rPr dirty="0"/>
              <a:t> What should we do? (Data-driven decisions)</a:t>
            </a:r>
          </a:p>
          <a:p>
            <a:pPr marL="457200" lvl="0" indent="-457200">
              <a:buAutoNum type="arabicPeriod"/>
            </a:pPr>
            <a:r>
              <a:rPr b="1" dirty="0"/>
              <a:t>Cognitive Analytics:</a:t>
            </a:r>
            <a:r>
              <a:rPr dirty="0"/>
              <a:t> Self-</a:t>
            </a:r>
            <a:r>
              <a:rPr dirty="0" err="1"/>
              <a:t>optimising</a:t>
            </a:r>
            <a:r>
              <a:rPr dirty="0"/>
              <a:t> systems (Autonomous operations)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Example:</a:t>
            </a:r>
            <a:r>
              <a:rPr dirty="0"/>
              <a:t> Livestock monitoring evolution from basic tracking → health predictions → autonomous intervention systems</a:t>
            </a:r>
            <a:r>
              <a:rPr lang="en-AU" dirty="0"/>
              <a:t>. </a:t>
            </a:r>
            <a:r>
              <a:rPr lang="en-AU" dirty="0">
                <a:hlinkClick r:id="rId3"/>
              </a:rPr>
              <a:t>So</a:t>
            </a:r>
            <a:r>
              <a:rPr dirty="0">
                <a:hlinkClick r:id="rId3"/>
              </a:rPr>
              <a:t>urce: CSIRO, “Ceres Tag smart ear tags,” 2023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Innovation Adoption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Five Business Implementation Phases:</a:t>
            </a:r>
          </a:p>
          <a:p>
            <a:pPr marL="457200" lvl="0" indent="-457200">
              <a:buAutoNum type="arabicPeriod"/>
            </a:pPr>
            <a:r>
              <a:rPr b="1" dirty="0"/>
              <a:t>Knowledge Building:</a:t>
            </a:r>
            <a:r>
              <a:rPr dirty="0"/>
              <a:t> Understanding potential and possibilities</a:t>
            </a:r>
          </a:p>
          <a:p>
            <a:pPr marL="457200" lvl="0" indent="-457200">
              <a:buAutoNum type="arabicPeriod"/>
            </a:pPr>
            <a:r>
              <a:rPr b="1" dirty="0"/>
              <a:t>Strategic Alignment:</a:t>
            </a:r>
            <a:r>
              <a:rPr dirty="0"/>
              <a:t> Connecting AI to business objectives</a:t>
            </a:r>
          </a:p>
          <a:p>
            <a:pPr marL="457200" lvl="0" indent="-457200">
              <a:buAutoNum type="arabicPeriod"/>
            </a:pPr>
            <a:r>
              <a:rPr b="1" dirty="0"/>
              <a:t>Capability Development:</a:t>
            </a:r>
            <a:r>
              <a:rPr dirty="0"/>
              <a:t> Building human and technical resources</a:t>
            </a:r>
          </a:p>
          <a:p>
            <a:pPr marL="457200" lvl="0" indent="-457200">
              <a:buAutoNum type="arabicPeriod"/>
            </a:pPr>
            <a:r>
              <a:rPr b="1" dirty="0"/>
              <a:t>Pilot Implementation:</a:t>
            </a:r>
            <a:r>
              <a:rPr dirty="0"/>
              <a:t> Testing and proving value</a:t>
            </a:r>
          </a:p>
          <a:p>
            <a:pPr marL="457200" lvl="0" indent="-457200">
              <a:buAutoNum type="arabicPeriod"/>
            </a:pPr>
            <a:r>
              <a:rPr b="1" dirty="0" err="1"/>
              <a:t>Organisational</a:t>
            </a:r>
            <a:r>
              <a:rPr b="1" dirty="0"/>
              <a:t> Transformation:</a:t>
            </a:r>
            <a:r>
              <a:rPr dirty="0"/>
              <a:t> Scaling and integrating across business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Example:</a:t>
            </a:r>
            <a:r>
              <a:rPr dirty="0"/>
              <a:t> How Digital Agriculture Services (DAS) progressed through these phases when implementing their crop forecasting system - </a:t>
            </a:r>
            <a:r>
              <a:rPr dirty="0">
                <a:hlinkClick r:id="rId3"/>
              </a:rPr>
              <a:t>Additional coverage: IT Brief article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AI Investment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Calculating Return on AI Investment:</a:t>
            </a:r>
          </a:p>
          <a:p>
            <a:pPr lvl="0"/>
            <a:r>
              <a:rPr b="1" dirty="0"/>
              <a:t>Cost Considerations:</a:t>
            </a:r>
            <a:r>
              <a:rPr dirty="0"/>
              <a:t> Implementation, integration, training, maintenance</a:t>
            </a:r>
          </a:p>
          <a:p>
            <a:pPr lvl="0"/>
            <a:r>
              <a:rPr b="1" dirty="0"/>
              <a:t>Value Categories:</a:t>
            </a:r>
            <a:r>
              <a:rPr dirty="0"/>
              <a:t> Efficiency gains, new capabilities, risk reduction, market differentiation</a:t>
            </a:r>
          </a:p>
          <a:p>
            <a:pPr lvl="0"/>
            <a:r>
              <a:rPr b="1" dirty="0"/>
              <a:t>Measuring Success:</a:t>
            </a:r>
            <a:r>
              <a:rPr dirty="0"/>
              <a:t> KPIs, benchmarks, and value capture mechanisms</a:t>
            </a:r>
          </a:p>
          <a:p>
            <a:pPr lvl="0"/>
            <a:r>
              <a:rPr b="1" dirty="0"/>
              <a:t>Timeline Expectations:</a:t>
            </a:r>
            <a:r>
              <a:rPr dirty="0"/>
              <a:t> Short-term wins vs. long-term transformation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Example:</a:t>
            </a:r>
            <a:r>
              <a:rPr dirty="0"/>
              <a:t> </a:t>
            </a:r>
            <a:r>
              <a:rPr dirty="0" err="1"/>
              <a:t>AgBot</a:t>
            </a:r>
            <a:r>
              <a:rPr dirty="0"/>
              <a:t> II autonomous weeding robot’s ROI calculation model and payback period analysis</a:t>
            </a:r>
            <a:r>
              <a:rPr lang="en-AU" dirty="0"/>
              <a:t>. </a:t>
            </a:r>
            <a:r>
              <a:rPr dirty="0">
                <a:hlinkClick r:id="rId3"/>
              </a:rPr>
              <a:t>Source: Queensland University of Technology, “AgBot II Robot for Farm Weed Management”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ECA0-B069-E6E9-C3F3-3D96F45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3: IMPLEMENTING AI INNOVATION STRATEGIES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5A4CC-2B4D-8E9A-FBCA-A56BE56D3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D99DC-EAD0-6D50-C21A-A296DBA0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542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Strategy 1: The Business Model Canvas for AI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Key Components:</a:t>
            </a:r>
          </a:p>
          <a:p>
            <a:pPr lvl="0"/>
            <a:r>
              <a:rPr b="1" dirty="0"/>
              <a:t>Problem-Solution Fit:</a:t>
            </a:r>
            <a:r>
              <a:rPr dirty="0"/>
              <a:t> Identify specific business challenges AI can address</a:t>
            </a:r>
          </a:p>
          <a:p>
            <a:pPr lvl="0"/>
            <a:r>
              <a:rPr b="1" dirty="0"/>
              <a:t>Value Proposition Canvas:</a:t>
            </a:r>
            <a:r>
              <a:rPr dirty="0"/>
              <a:t> Define clear value added through AI</a:t>
            </a:r>
          </a:p>
          <a:p>
            <a:pPr lvl="0"/>
            <a:r>
              <a:rPr b="1" dirty="0"/>
              <a:t>Resource Assessment:</a:t>
            </a:r>
            <a:r>
              <a:rPr dirty="0"/>
              <a:t> Gap analysis of capabilities needed</a:t>
            </a:r>
          </a:p>
          <a:p>
            <a:pPr lvl="0"/>
            <a:r>
              <a:rPr b="1" dirty="0"/>
              <a:t>Cost-Benefit Structure:</a:t>
            </a:r>
            <a:r>
              <a:rPr dirty="0"/>
              <a:t> Comprehensive ROI model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How Wagga Wagga “hands-free” farm used this canvas to develop their autonomous farming business case</a:t>
            </a:r>
            <a:r>
              <a:rPr lang="en-AU" dirty="0"/>
              <a:t>. </a:t>
            </a:r>
            <a:r>
              <a:rPr dirty="0">
                <a:hlinkClick r:id="rId3"/>
              </a:rPr>
              <a:t>ABC News: Automated Farm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Strategy 2: The MVP (Minimum Viable Product)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Framework Elements:</a:t>
            </a:r>
          </a:p>
          <a:p>
            <a:pPr lvl="0"/>
            <a:r>
              <a:rPr b="1" dirty="0"/>
              <a:t>Scope Definition:</a:t>
            </a:r>
            <a:r>
              <a:rPr dirty="0"/>
              <a:t> Select high-impact, low-complexity starting point</a:t>
            </a:r>
          </a:p>
          <a:p>
            <a:pPr lvl="0"/>
            <a:r>
              <a:rPr b="1" dirty="0"/>
              <a:t>Success Metrics:</a:t>
            </a:r>
            <a:r>
              <a:rPr dirty="0"/>
              <a:t> Define clear KPIs tied to business outcomes</a:t>
            </a:r>
          </a:p>
          <a:p>
            <a:pPr lvl="0"/>
            <a:r>
              <a:rPr b="1" dirty="0"/>
              <a:t>Feedback Loops:</a:t>
            </a:r>
            <a:r>
              <a:rPr dirty="0"/>
              <a:t> Structured learning mechanisms</a:t>
            </a:r>
          </a:p>
          <a:p>
            <a:pPr lvl="0"/>
            <a:r>
              <a:rPr b="1" dirty="0"/>
              <a:t>Scaling Plan:</a:t>
            </a:r>
            <a:r>
              <a:rPr dirty="0"/>
              <a:t> Path from pilot to enterprise implementation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</a:t>
            </a:r>
            <a:r>
              <a:rPr dirty="0" err="1"/>
              <a:t>CQUniversity’s</a:t>
            </a:r>
            <a:r>
              <a:rPr dirty="0"/>
              <a:t> staged approach to weed-targeting drone deployment</a:t>
            </a:r>
            <a:r>
              <a:rPr lang="en-AU" dirty="0"/>
              <a:t>. </a:t>
            </a:r>
            <a:r>
              <a:rPr dirty="0">
                <a:hlinkClick r:id="rId3"/>
              </a:rPr>
              <a:t>Source: CQUniversity, “Autonomous weed-targeting AI drones a sky-high success”</a:t>
            </a:r>
          </a:p>
          <a:p>
            <a:pPr marL="0" lvl="0" indent="0">
              <a:buNone/>
            </a:pPr>
            <a:r>
              <a:rPr b="1" dirty="0"/>
              <a:t>Framework Reference:</a:t>
            </a:r>
            <a:r>
              <a:rPr dirty="0"/>
              <a:t> </a:t>
            </a:r>
            <a:r>
              <a:rPr dirty="0">
                <a:hlinkClick r:id="rId4"/>
              </a:rPr>
              <a:t>Lean Startup Methodology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6830-816B-CE02-7F23-A076FB9B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5491C-213C-E9DA-8E04-6173A91D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Understanding AI Technologies</a:t>
            </a:r>
            <a:r>
              <a:rPr lang="en-AU" dirty="0"/>
              <a:t> - Covering the foundational technologies like machine learning, computer vision, NLP, and autonomous systems </a:t>
            </a:r>
          </a:p>
          <a:p>
            <a:r>
              <a:rPr lang="en-AU" b="1" dirty="0"/>
              <a:t>Business Innovation Frameworks</a:t>
            </a:r>
            <a:r>
              <a:rPr lang="en-AU" dirty="0"/>
              <a:t> - Introducing your key frameworks like the AI Transformation Matrix and Data Value Pyramid </a:t>
            </a:r>
          </a:p>
          <a:p>
            <a:r>
              <a:rPr lang="en-AU" b="1" dirty="0"/>
              <a:t>Implementing AI Innovation Strategies</a:t>
            </a:r>
            <a:r>
              <a:rPr lang="en-AU" dirty="0"/>
              <a:t> - Showing practical approaches like the Business Model Canvas and MVP methods </a:t>
            </a:r>
          </a:p>
          <a:p>
            <a:r>
              <a:rPr lang="en-AU" b="1" dirty="0"/>
              <a:t>Ethical Considerations in AI Business Models</a:t>
            </a:r>
            <a:r>
              <a:rPr lang="en-AU" dirty="0"/>
              <a:t> - Addressing responsible innovation and democratization </a:t>
            </a:r>
          </a:p>
          <a:p>
            <a:r>
              <a:rPr lang="en-AU" b="1" dirty="0"/>
              <a:t>Future Business Horizons</a:t>
            </a:r>
            <a:r>
              <a:rPr lang="en-AU" dirty="0"/>
              <a:t> - Exploring the Three Horizons model and future AI development timeline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07FB4-5F5B-8D9E-AB89-07CBFE9BC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Strategy 3: The Capability Building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Framework Components: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Skills Assessment:</a:t>
            </a:r>
            <a:r>
              <a:rPr dirty="0"/>
              <a:t> Current vs. required capabilities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Build-Buy-Partner Decisions:</a:t>
            </a:r>
            <a:r>
              <a:rPr dirty="0"/>
              <a:t> Sourcing strategy for AI capabilities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Training and Development Plan:</a:t>
            </a:r>
            <a:r>
              <a:rPr dirty="0"/>
              <a:t> Upskilling existing workforce</a:t>
            </a:r>
          </a:p>
          <a:p>
            <a:pPr lvl="0"/>
            <a:r>
              <a:rPr lang="en-AU" b="1" dirty="0"/>
              <a:t> </a:t>
            </a:r>
            <a:r>
              <a:rPr b="1" dirty="0" err="1"/>
              <a:t>Organisational</a:t>
            </a:r>
            <a:r>
              <a:rPr b="1" dirty="0"/>
              <a:t> Structure Evolution:</a:t>
            </a:r>
            <a:r>
              <a:rPr dirty="0"/>
              <a:t> New roles and responsibilities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How Northern Territory cattle stations developed internal capabilities for GPS collar data analysis</a:t>
            </a:r>
            <a:r>
              <a:rPr lang="en-AU" dirty="0"/>
              <a:t>. </a:t>
            </a:r>
            <a:r>
              <a:rPr dirty="0">
                <a:hlinkClick r:id="rId3"/>
              </a:rPr>
              <a:t>Source: CSIRO’s livestock monitoring research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Strategy 4: The Data Strategy Blueprint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Framework Elements: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Data Inventory:</a:t>
            </a:r>
            <a:r>
              <a:rPr dirty="0"/>
              <a:t> Assessing available and needed data sources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Data Quality Framework:</a:t>
            </a:r>
            <a:r>
              <a:rPr dirty="0"/>
              <a:t> Ensuring reliable inputs for AI systems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Data Governance Model:</a:t>
            </a:r>
            <a:r>
              <a:rPr dirty="0"/>
              <a:t> Managing ownership and access rights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Privacy and Ethics Guidelines:</a:t>
            </a:r>
            <a:r>
              <a:rPr dirty="0"/>
              <a:t> Responsible data practices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Australian Farm Data Code implementation by </a:t>
            </a:r>
            <a:r>
              <a:rPr dirty="0" err="1"/>
              <a:t>agtech</a:t>
            </a:r>
            <a:r>
              <a:rPr dirty="0"/>
              <a:t> providers</a:t>
            </a:r>
            <a:r>
              <a:rPr lang="en-AU" dirty="0"/>
              <a:t>. </a:t>
            </a:r>
            <a:r>
              <a:rPr dirty="0">
                <a:hlinkClick r:id="rId3"/>
              </a:rPr>
              <a:t>Source: National Farmers’ Federation (NFF)</a:t>
            </a:r>
          </a:p>
          <a:p>
            <a:pPr marL="0" lvl="0" indent="0">
              <a:buNone/>
            </a:pPr>
            <a:r>
              <a:rPr b="1" dirty="0"/>
              <a:t>Framework Reference:</a:t>
            </a:r>
            <a:r>
              <a:rPr dirty="0"/>
              <a:t> </a:t>
            </a:r>
            <a:r>
              <a:rPr dirty="0">
                <a:hlinkClick r:id="rId4"/>
              </a:rPr>
              <a:t>MIT Sloan Data Strategy Framework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B486-2983-5A3B-FBA2-00936A71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4: ETHICAL CONSIDERATIONS IN AI BUSINESS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0216B-B806-7FC9-1B1B-42C3CC29E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24092-5CC4-1594-CC63-D0A55619D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15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Responsible Innovation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Core Business Principles:</a:t>
            </a:r>
          </a:p>
          <a:p>
            <a:pPr lvl="0"/>
            <a:r>
              <a:rPr b="1" dirty="0"/>
              <a:t>Transparency:</a:t>
            </a:r>
            <a:r>
              <a:rPr dirty="0"/>
              <a:t> Explainable AI for stakeholder trust</a:t>
            </a:r>
          </a:p>
          <a:p>
            <a:pPr lvl="0"/>
            <a:r>
              <a:rPr b="1" dirty="0"/>
              <a:t>Accountability:</a:t>
            </a:r>
            <a:r>
              <a:rPr dirty="0"/>
              <a:t> Clear responsibility for AI systems</a:t>
            </a:r>
          </a:p>
          <a:p>
            <a:pPr lvl="0"/>
            <a:r>
              <a:rPr b="1" dirty="0"/>
              <a:t>Fairness:</a:t>
            </a:r>
            <a:r>
              <a:rPr dirty="0"/>
              <a:t> Equitable access and benefits across business scales</a:t>
            </a:r>
          </a:p>
          <a:p>
            <a:pPr lvl="0"/>
            <a:r>
              <a:rPr b="1" dirty="0"/>
              <a:t>Sustainability:</a:t>
            </a:r>
            <a:r>
              <a:rPr dirty="0"/>
              <a:t> Long-term environmental and social impacts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Ethical considerations in autonomous farming systems</a:t>
            </a:r>
            <a:r>
              <a:rPr lang="en-AU" dirty="0"/>
              <a:t> </a:t>
            </a:r>
            <a:endParaRPr dirty="0">
              <a:hlinkClick r:id="rId3"/>
            </a:endParaRPr>
          </a:p>
          <a:p>
            <a:pPr marL="0" lvl="0" indent="0">
              <a:buNone/>
            </a:pPr>
            <a:r>
              <a:rPr b="1" dirty="0"/>
              <a:t>Framework Reference:</a:t>
            </a:r>
            <a:r>
              <a:rPr dirty="0"/>
              <a:t> </a:t>
            </a:r>
            <a:r>
              <a:rPr lang="en-AU" dirty="0">
                <a:hlinkClick r:id="rId3"/>
              </a:rPr>
              <a:t>Australia’s AI Ethics Framework </a:t>
            </a:r>
            <a:r>
              <a:rPr lang="en-AU" dirty="0"/>
              <a:t>, </a:t>
            </a:r>
            <a:r>
              <a:rPr dirty="0">
                <a:hlinkClick r:id="rId4"/>
              </a:rPr>
              <a:t>IEEE Ethically Aligned </a:t>
            </a:r>
            <a:r>
              <a:rPr lang="en-AU" dirty="0">
                <a:hlinkClick r:id="rId4"/>
              </a:rPr>
              <a:t>D</a:t>
            </a:r>
            <a:r>
              <a:rPr dirty="0">
                <a:hlinkClick r:id="rId4"/>
              </a:rPr>
              <a:t>esign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Technology Democratisation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Business Framework for Inclusive Innovation: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Access Mechanisms:</a:t>
            </a:r>
            <a:r>
              <a:rPr dirty="0"/>
              <a:t> How smaller businesses can leverage AI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Capability Building:</a:t>
            </a:r>
            <a:r>
              <a:rPr dirty="0"/>
              <a:t> Community-based knowledge sharing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Cooperative Models:</a:t>
            </a:r>
            <a:r>
              <a:rPr dirty="0"/>
              <a:t> Shared resources and infrastructure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Policy Considerations:</a:t>
            </a:r>
            <a:r>
              <a:rPr dirty="0"/>
              <a:t> Supporting ecosystem development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Cooperative AI implementation models for family farms - </a:t>
            </a:r>
            <a:r>
              <a:rPr dirty="0">
                <a:hlinkClick r:id="rId3"/>
              </a:rPr>
              <a:t>Case Study: Birchip Cropping Group’s shared technology model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48B7-DB9B-ACE6-318C-818BDBA2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5: FUTURE BUSINESS HORIZONS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F9597-CF20-7F92-32D0-957970CC5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A6E7E-7D38-C921-8FCA-81E0F8A65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78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Three Horisons of AI Innovation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 err="1"/>
              <a:t>Horison</a:t>
            </a:r>
            <a:r>
              <a:rPr b="1" dirty="0"/>
              <a:t> 1 (Next 2 Years):</a:t>
            </a:r>
            <a:r>
              <a:rPr dirty="0"/>
              <a:t> Extending and defending core business</a:t>
            </a:r>
          </a:p>
          <a:p>
            <a:pPr lvl="1"/>
            <a:r>
              <a:rPr dirty="0"/>
              <a:t>Implementing proven AI technologies for immediate gains</a:t>
            </a:r>
          </a:p>
          <a:p>
            <a:pPr lvl="1"/>
            <a:r>
              <a:rPr dirty="0"/>
              <a:t>Example: Smartphone-based decision support tools</a:t>
            </a:r>
          </a:p>
          <a:p>
            <a:pPr lvl="1"/>
            <a:r>
              <a:rPr dirty="0">
                <a:hlinkClick r:id="rId3"/>
              </a:rPr>
              <a:t>Source: iGrowNews, “Australian Farmers Embrace AgTech,” 2024</a:t>
            </a:r>
            <a:endParaRPr lang="en-AU" b="1" dirty="0"/>
          </a:p>
          <a:p>
            <a:pPr marL="0" lvl="0" indent="0">
              <a:buNone/>
            </a:pPr>
            <a:r>
              <a:rPr b="1" dirty="0" err="1"/>
              <a:t>Horison</a:t>
            </a:r>
            <a:r>
              <a:rPr b="1" dirty="0"/>
              <a:t> 2 (2-5 Years):</a:t>
            </a:r>
            <a:r>
              <a:rPr dirty="0"/>
              <a:t> Building emerging opportunities</a:t>
            </a:r>
          </a:p>
          <a:p>
            <a:pPr lvl="1"/>
            <a:r>
              <a:rPr dirty="0"/>
              <a:t>Investing in developing capabilities and new business models</a:t>
            </a:r>
          </a:p>
          <a:p>
            <a:pPr lvl="1"/>
            <a:r>
              <a:rPr dirty="0"/>
              <a:t>Example: Integrated “smart farm” management systems</a:t>
            </a:r>
          </a:p>
          <a:p>
            <a:pPr marL="0" lvl="0" indent="0">
              <a:buNone/>
            </a:pPr>
            <a:r>
              <a:rPr b="1" dirty="0" err="1"/>
              <a:t>Horison</a:t>
            </a:r>
            <a:r>
              <a:rPr b="1" dirty="0"/>
              <a:t> 3 (5-10 Years):</a:t>
            </a:r>
            <a:r>
              <a:rPr dirty="0"/>
              <a:t> Creating viable options for future business</a:t>
            </a:r>
          </a:p>
          <a:p>
            <a:pPr lvl="1"/>
            <a:r>
              <a:rPr dirty="0"/>
              <a:t>Exploring breakthrough possibilities and industry transformation</a:t>
            </a:r>
          </a:p>
          <a:p>
            <a:pPr lvl="1"/>
            <a:r>
              <a:rPr dirty="0"/>
              <a:t>Example: Autonomous farms with minimal human intervention</a:t>
            </a:r>
          </a:p>
          <a:p>
            <a:pPr lvl="1"/>
            <a:r>
              <a:rPr dirty="0">
                <a:hlinkClick r:id="rId4"/>
              </a:rPr>
              <a:t>Source: Food Agility CRC Future Vision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Key Business Insight:</a:t>
            </a:r>
            <a:r>
              <a:rPr dirty="0"/>
              <a:t> Balanced investment portfolio across all three </a:t>
            </a:r>
            <a:r>
              <a:rPr dirty="0" err="1"/>
              <a:t>hori</a:t>
            </a:r>
            <a:r>
              <a:rPr lang="en-AU" dirty="0"/>
              <a:t>z</a:t>
            </a:r>
            <a:r>
              <a:rPr dirty="0" err="1"/>
              <a:t>ons</a:t>
            </a:r>
            <a:r>
              <a:rPr dirty="0"/>
              <a:t> is essential for sustainable innovation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AI Next 2 yrs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912567"/>
              </p:ext>
            </p:extLst>
          </p:nvPr>
        </p:nvGraphicFramePr>
        <p:xfrm>
          <a:off x="1092200" y="2090420"/>
          <a:ext cx="10045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7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Technical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Business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Society &amp;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 dirty="0"/>
                        <a:t>Next 2 Years</a:t>
                      </a:r>
                      <a:r>
                        <a:rPr dirty="0"/>
                        <a:t>(2025-2027)</a:t>
                      </a:r>
                      <a:r>
                        <a:rPr i="1" dirty="0"/>
                        <a:t>Expansion &amp; Consolidation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• Advanced multimodal models• Smaller, efficient models for edge devices• Domain-specialized AI systems• Early agentic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• Productivity gains in knowledge work• Integration into enterprise workflows• Software development disruption• Focus on ROI and practical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First comprehensive AI regulations• Growing emphasis on transparency• AI literacy becoming essential• Educational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AI Next 2-5 yrs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114418"/>
              </p:ext>
            </p:extLst>
          </p:nvPr>
        </p:nvGraphicFramePr>
        <p:xfrm>
          <a:off x="1109980" y="2024380"/>
          <a:ext cx="10045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7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Technical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Business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Society &amp;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2-5 Years</a:t>
                      </a:r>
                      <a:r>
                        <a:t>(2027-2030)</a:t>
                      </a:r>
                      <a:r>
                        <a:rPr i="1"/>
                        <a:t>Systems Integration &amp;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AI agents with memory and reasoning• Personalized AI assistants• AI-native applications• Next-gen hardware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• “Co-pilot for everything” reality• Major industry disruption• Job transformation• New AI-enabled business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Mature international standards• Ethical governance frameworks• AI accelerating scientific discovery• Workforce reskilling 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56" y="286603"/>
            <a:ext cx="10437542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AI Next 5-10 yrs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54141"/>
              </p:ext>
            </p:extLst>
          </p:nvPr>
        </p:nvGraphicFramePr>
        <p:xfrm>
          <a:off x="1166077" y="2115820"/>
          <a:ext cx="10045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Technical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Business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Society &amp;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5-10 Years</a:t>
                      </a:r>
                      <a:r>
                        <a:t>(2030-2035)</a:t>
                      </a:r>
                      <a:r>
                        <a:rPr i="1"/>
                        <a:t>AI-Native Society &amp; Reinvention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General-purpose AI systems• Potential AGI emergence• Quantum-AI synergies• Advanced human-AI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• Economic structural changes• High-level cognitive automation• New career categories• AI as critical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Global AI governance treaties• Redefined creativity concepts• Existential risk management• Philosophical reassessment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Business Innovation Imperative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3681" y="2833543"/>
            <a:ext cx="6616553" cy="3311911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dirty="0"/>
              <a:t>Every industry faces disruption—agriculture provides compelling transformation examples</a:t>
            </a:r>
          </a:p>
          <a:p>
            <a:pPr marL="0" lvl="0" indent="0">
              <a:buNone/>
            </a:pPr>
            <a:r>
              <a:rPr dirty="0"/>
              <a:t>AI adoption represents a strategic business decision, not just a technology implementation</a:t>
            </a:r>
          </a:p>
          <a:p>
            <a:pPr marL="0" lvl="0" indent="0">
              <a:buNone/>
            </a:pPr>
            <a:r>
              <a:rPr dirty="0"/>
              <a:t>Business leaders must understand innovation frameworks to guide AI implementation</a:t>
            </a:r>
          </a:p>
          <a:p>
            <a:pPr marL="0" lvl="0" indent="0">
              <a:buNone/>
            </a:pPr>
            <a:r>
              <a:rPr dirty="0"/>
              <a:t>Today’s focus: How to apply business innovation frameworks to AI deployment in any sector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4B628-142D-BA8E-61E5-A59F2AC6B9BC}"/>
              </a:ext>
            </a:extLst>
          </p:cNvPr>
          <p:cNvSpPr txBox="1"/>
          <p:nvPr/>
        </p:nvSpPr>
        <p:spPr>
          <a:xfrm>
            <a:off x="553681" y="2070496"/>
            <a:ext cx="1108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i="1" dirty="0"/>
              <a:t>AI isn’t just a technology upgrade—it’s a fundamental business transformation  catalyst</a:t>
            </a:r>
            <a:endParaRPr lang="en-US" sz="24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89D2E4-D47A-4D9F-E564-FEE4E806B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441" y="2801660"/>
            <a:ext cx="3332877" cy="3332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27BB35-E643-74DD-3E45-4ED15D7CE7DA}"/>
              </a:ext>
            </a:extLst>
          </p:cNvPr>
          <p:cNvSpPr txBox="1"/>
          <p:nvPr/>
        </p:nvSpPr>
        <p:spPr>
          <a:xfrm>
            <a:off x="9311269" y="2616994"/>
            <a:ext cx="11953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i="0" dirty="0">
                <a:solidFill>
                  <a:srgbClr val="000000"/>
                </a:solidFill>
                <a:effectLst/>
                <a:latin typeface="ui-monospace"/>
              </a:rPr>
              <a:t>AZI9VJ</a:t>
            </a:r>
            <a:endParaRPr lang="en-US" sz="24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05160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933786"/>
          </a:xfrm>
        </p:spPr>
        <p:txBody>
          <a:bodyPr/>
          <a:lstStyle/>
          <a:p>
            <a:pPr lvl="0"/>
            <a:r>
              <a:rPr dirty="0"/>
              <a:t>AI implementation is fundamentally a business transformation opportunity</a:t>
            </a:r>
          </a:p>
          <a:p>
            <a:pPr lvl="0"/>
            <a:r>
              <a:rPr dirty="0"/>
              <a:t>Strategic frameworks transform technology potential into business value</a:t>
            </a:r>
          </a:p>
          <a:p>
            <a:pPr lvl="0"/>
            <a:r>
              <a:rPr dirty="0"/>
              <a:t>The path from concept to implementation requires structured approaches</a:t>
            </a:r>
          </a:p>
          <a:p>
            <a:pPr lvl="0"/>
            <a:r>
              <a:rPr dirty="0"/>
              <a:t>Your competitive advantage lies in how you implement, not just what you implement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7B083-8EC9-A359-6E98-A71AD6EE97EC}"/>
              </a:ext>
            </a:extLst>
          </p:cNvPr>
          <p:cNvSpPr txBox="1"/>
          <p:nvPr/>
        </p:nvSpPr>
        <p:spPr>
          <a:xfrm>
            <a:off x="1097280" y="4389120"/>
            <a:ext cx="1062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The organizations that thrive won’t merely adopt AI technologies—they’ll master the frameworks that transform those technologies into strategic advantage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rPr lang="en-AU" dirty="0"/>
              <a:t>Questions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3920" y="2650915"/>
            <a:ext cx="5326380" cy="2467186"/>
          </a:xfrm>
        </p:spPr>
        <p:txBody>
          <a:bodyPr>
            <a:noAutofit/>
          </a:bodyPr>
          <a:lstStyle/>
          <a:p>
            <a:pPr lvl="0"/>
            <a:r>
              <a:rPr sz="3200" b="1" dirty="0"/>
              <a:t>Dr. Michael Borck</a:t>
            </a:r>
          </a:p>
          <a:p>
            <a:pPr lvl="0"/>
            <a:r>
              <a:rPr sz="3200" dirty="0"/>
              <a:t>Curtin Business School</a:t>
            </a:r>
          </a:p>
          <a:p>
            <a:pPr lvl="0"/>
            <a:r>
              <a:rPr sz="3200" dirty="0" err="1"/>
              <a:t>michael.borck@curtin.edu.au</a:t>
            </a:r>
            <a:endParaRPr sz="3200" dirty="0"/>
          </a:p>
          <a:p>
            <a:pPr lvl="0"/>
            <a:r>
              <a:rPr sz="3200" dirty="0">
                <a:hlinkClick r:id="rId3"/>
              </a:rPr>
              <a:t>linkedin.com/in/michael-borck</a:t>
            </a:r>
          </a:p>
        </p:txBody>
      </p:sp>
      <p:pic>
        <p:nvPicPr>
          <p:cNvPr id="2" name="Picture 1" descr="./bussiness-innovation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515100" y="1841500"/>
            <a:ext cx="43180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Business innovation diagram with agricultural elements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6FC0-5FE6-D301-1732-3B97D453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1: UNDERSTANDING AI TECHNOLOGIES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95037-0941-F596-FAAB-21F0A30A5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E0AEB-833F-DBA5-4262-499181900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7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Demystifying AI: Core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Machine Learning:</a:t>
            </a:r>
            <a:r>
              <a:rPr dirty="0"/>
              <a:t> Systems that improve through experience</a:t>
            </a:r>
          </a:p>
          <a:p>
            <a:pPr marL="0" lvl="0" indent="0">
              <a:buNone/>
            </a:pPr>
            <a:r>
              <a:rPr b="1" dirty="0"/>
              <a:t>Deep Learning:</a:t>
            </a:r>
            <a:r>
              <a:rPr dirty="0"/>
              <a:t> Advanced pattern recognition using neural networks</a:t>
            </a:r>
          </a:p>
          <a:p>
            <a:pPr marL="0" lvl="0" indent="0">
              <a:buNone/>
            </a:pPr>
            <a:r>
              <a:rPr b="1" dirty="0"/>
              <a:t>Computer Vision:</a:t>
            </a:r>
            <a:r>
              <a:rPr dirty="0"/>
              <a:t> Enabling machines to “see” and interpret visual information</a:t>
            </a:r>
          </a:p>
          <a:p>
            <a:pPr marL="0" lvl="0" indent="0">
              <a:buNone/>
            </a:pPr>
            <a:r>
              <a:rPr b="1" dirty="0"/>
              <a:t>Natural Language Processing:</a:t>
            </a:r>
            <a:r>
              <a:rPr dirty="0"/>
              <a:t> Understanding and generating human language</a:t>
            </a:r>
          </a:p>
          <a:p>
            <a:pPr marL="0" lvl="0" indent="0">
              <a:buNone/>
            </a:pPr>
            <a:r>
              <a:rPr b="1" dirty="0"/>
              <a:t>Large Language Models:</a:t>
            </a:r>
            <a:r>
              <a:rPr dirty="0"/>
              <a:t> Advanced systems for complex language tasks</a:t>
            </a:r>
          </a:p>
          <a:p>
            <a:pPr marL="0" lvl="0" indent="0">
              <a:buNone/>
            </a:pPr>
            <a:r>
              <a:rPr b="1" dirty="0"/>
              <a:t>AI Agents:</a:t>
            </a:r>
            <a:r>
              <a:rPr dirty="0"/>
              <a:t> Autonomous systems that can perform tasks with minimal oversight</a:t>
            </a:r>
            <a:endParaRPr lang="en-AU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Key Business Insight:</a:t>
            </a:r>
            <a:r>
              <a:rPr dirty="0"/>
              <a:t> Understanding these fundamental technologies helps leaders match business problems with appropriate AI solutions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/>
          <a:p>
            <a:pPr marL="0" lvl="0" indent="0">
              <a:buNone/>
            </a:pPr>
            <a:r>
              <a:t>How Machine Learning 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Key Business Insight:</a:t>
            </a:r>
            <a:r>
              <a:t> The quality and relevance of your data is the most critical success factor</a:t>
            </a:r>
          </a:p>
        </p:txBody>
      </p:sp>
      <p:pic>
        <p:nvPicPr>
          <p:cNvPr id="3" name="Picture 1" descr="./ml-pipelin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12080" y="914400"/>
            <a:ext cx="5745480" cy="506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24160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Understanding the “Attention” Revolution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b="1" dirty="0"/>
              <a:t>The Breakthrough</a:t>
            </a:r>
            <a:r>
              <a:rPr dirty="0"/>
              <a:t>: A 2017 paper called </a:t>
            </a:r>
            <a:r>
              <a:rPr i="1" dirty="0"/>
              <a:t>“Attention is All You Need”</a:t>
            </a:r>
            <a:r>
              <a:rPr dirty="0"/>
              <a:t> changed how AI works.</a:t>
            </a:r>
          </a:p>
          <a:p>
            <a:pPr lvl="0"/>
            <a:r>
              <a:rPr b="1" dirty="0"/>
              <a:t>What Changed</a:t>
            </a:r>
            <a:r>
              <a:rPr dirty="0"/>
              <a:t>: AI systems can now </a:t>
            </a:r>
            <a:r>
              <a:rPr i="1" dirty="0"/>
              <a:t>look at all the information at once</a:t>
            </a:r>
            <a:r>
              <a:rPr dirty="0"/>
              <a:t> to find patterns and connections.</a:t>
            </a:r>
          </a:p>
          <a:p>
            <a:pPr lvl="0"/>
            <a:r>
              <a:rPr b="1" dirty="0"/>
              <a:t>Business Analogy</a:t>
            </a:r>
            <a:r>
              <a:rPr dirty="0"/>
              <a:t>: It’s like going from solving problems one step at a time to seeing the </a:t>
            </a:r>
            <a:r>
              <a:rPr i="1" dirty="0"/>
              <a:t>whole strategy</a:t>
            </a:r>
            <a:r>
              <a:rPr dirty="0"/>
              <a:t> at once.</a:t>
            </a:r>
          </a:p>
          <a:p>
            <a:pPr lvl="0"/>
            <a:r>
              <a:rPr b="1" dirty="0"/>
              <a:t>Why It Matters</a:t>
            </a:r>
            <a:r>
              <a:rPr dirty="0"/>
              <a:t>: AI can now understand context, relationships, and what’s most relevant — almost like a human.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How Systems Like GPT Work</a:t>
            </a:r>
          </a:p>
          <a:p>
            <a:pPr lvl="0"/>
            <a:r>
              <a:rPr b="1" dirty="0"/>
              <a:t>Pattern Spotting</a:t>
            </a:r>
            <a:r>
              <a:rPr dirty="0"/>
              <a:t>: They learn by reading huge amounts of text (trillions of words).</a:t>
            </a:r>
          </a:p>
          <a:p>
            <a:pPr lvl="0"/>
            <a:r>
              <a:rPr b="1" dirty="0"/>
              <a:t>Prediction Engine</a:t>
            </a:r>
            <a:r>
              <a:rPr dirty="0"/>
              <a:t>: They guess what comes next in a sentence based on what came before.</a:t>
            </a:r>
          </a:p>
          <a:p>
            <a:pPr lvl="0"/>
            <a:r>
              <a:rPr b="1" dirty="0"/>
              <a:t>Fine-Tuning</a:t>
            </a:r>
            <a:r>
              <a:rPr dirty="0"/>
              <a:t>: They’re trained further to be more accurate and helpful for real-world use.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28960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AI Limitations &amp; Implementation Challenges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063775"/>
              </p:ext>
            </p:extLst>
          </p:nvPr>
        </p:nvGraphicFramePr>
        <p:xfrm>
          <a:off x="234176" y="1841500"/>
          <a:ext cx="1179799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6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1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Key 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Business Implications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Mitigation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Technical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Hallucinations and fabrications- Reasoning limits- Knowledge cutoffs- Black-box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Unreliable outputs- Can’t replace human judgment- Integration required- Opaque decisions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Robust verification- Augment, don’t automate- Hybrid systems- Invest in explainable 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Organizational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Workforce skills gap- Legacy systems- Data issues- Exec buy-in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Slow adoption- Value trapped- High failure rates- ROI/expectation mismatch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Build capabilities- Target high-value use cases- Fix data foundations- Value frameworks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Ethical &amp; Risk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Bias &amp; unfairness- Privacy/security risks- Regulatory complexity- Environmental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Legal/reputation risks- Trust erosion- Compliance burdens- Sustainability concerns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- Responsible AI governance- Bias audits- Track regulations- Optimize for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t>Computer Vision in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Enabling Machines to “See” for Business Value: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How It Works:</a:t>
            </a:r>
            <a:r>
              <a:rPr dirty="0"/>
              <a:t> Uses neural networks to identify objects, features, and patterns in images/video</a:t>
            </a:r>
          </a:p>
          <a:p>
            <a:pPr lvl="0"/>
            <a:r>
              <a:rPr b="1" dirty="0"/>
              <a:t>Common Techniques:</a:t>
            </a:r>
            <a:r>
              <a:rPr dirty="0"/>
              <a:t> Object detection, image classification, segmentation, tracking</a:t>
            </a:r>
          </a:p>
          <a:p>
            <a:pPr lvl="0"/>
            <a:r>
              <a:rPr b="1" dirty="0"/>
              <a:t>Hardware Requirements:</a:t>
            </a:r>
            <a:r>
              <a:rPr dirty="0"/>
              <a:t> </a:t>
            </a:r>
            <a:r>
              <a:rPr dirty="0" err="1"/>
              <a:t>Specialised</a:t>
            </a:r>
            <a:r>
              <a:rPr dirty="0"/>
              <a:t> processors (GPUs) for efficient processing</a:t>
            </a:r>
          </a:p>
          <a:p>
            <a:pPr lvl="0"/>
            <a:r>
              <a:rPr b="1" dirty="0"/>
              <a:t>Deployment Options:</a:t>
            </a:r>
            <a:r>
              <a:rPr dirty="0"/>
              <a:t> Edge devices, cloud processing, hybrid approaches</a:t>
            </a:r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Smart spraying systems that reduce herbicide use by 80-96% by identifying individual weeds </a:t>
            </a:r>
            <a:endParaRPr lang="en-AU" dirty="0"/>
          </a:p>
          <a:p>
            <a:pPr marL="0" lvl="0" indent="0">
              <a:buNone/>
            </a:pPr>
            <a:r>
              <a:rPr dirty="0">
                <a:hlinkClick r:id="rId3"/>
              </a:rPr>
              <a:t>Source: ABC News, “AI helps Aussie farmers target weeds,” 2024</a:t>
            </a:r>
          </a:p>
        </p:txBody>
      </p:sp>
      <p:pic>
        <p:nvPicPr>
          <p:cNvPr id="2" name="Picture 1" descr="./computer-vision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921500" y="1841500"/>
            <a:ext cx="35052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Computer Vision Example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and Law (Final)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and Law (Final)" id="{46095CD9-7AC4-4EE0-8330-8C1921691816}" vid="{F51C139E-28C2-4DA1-AA5C-4023122225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6744</Words>
  <Application>Microsoft Macintosh PowerPoint</Application>
  <PresentationFormat>Widescreen</PresentationFormat>
  <Paragraphs>904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SansaSoft Pro Normal</vt:lpstr>
      <vt:lpstr>ui-monospace</vt:lpstr>
      <vt:lpstr>Business and Law (Final)</vt:lpstr>
      <vt:lpstr>AI-Driven Business Innovation: Agricultural Sector Applications</vt:lpstr>
      <vt:lpstr>Today</vt:lpstr>
      <vt:lpstr>The Business Innovation Imperative</vt:lpstr>
      <vt:lpstr>PART 1: UNDERSTANDING AI TECHNOLOGIES</vt:lpstr>
      <vt:lpstr>Demystifying AI: Core Technologies</vt:lpstr>
      <vt:lpstr>How Machine Learning Works</vt:lpstr>
      <vt:lpstr>Understanding the “Attention” Revolution</vt:lpstr>
      <vt:lpstr>AI Limitations &amp; Implementation Challenges</vt:lpstr>
      <vt:lpstr>Computer Vision in Business</vt:lpstr>
      <vt:lpstr>Natural Language Processing &amp; LLMs</vt:lpstr>
      <vt:lpstr>AI Agents &amp; Autonomous Systems</vt:lpstr>
      <vt:lpstr>PART 2: BUSINESS INNOVATION FRAMEWORKS</vt:lpstr>
      <vt:lpstr>The AI Transformation Matrix</vt:lpstr>
      <vt:lpstr>The Data Value Pyramid</vt:lpstr>
      <vt:lpstr>The Innovation Adoption Framework</vt:lpstr>
      <vt:lpstr>The AI Investment Model</vt:lpstr>
      <vt:lpstr>PART 3: IMPLEMENTING AI INNOVATION STRATEGIES</vt:lpstr>
      <vt:lpstr>Strategy 1: The Business Model Canvas for AI Integration</vt:lpstr>
      <vt:lpstr>Strategy 2: The MVP (Minimum Viable Product) Approach</vt:lpstr>
      <vt:lpstr>Strategy 3: The Capability Building Roadmap</vt:lpstr>
      <vt:lpstr>Strategy 4: The Data Strategy Blueprint</vt:lpstr>
      <vt:lpstr>PART 4: ETHICAL CONSIDERATIONS IN AI BUSINESS MODELS</vt:lpstr>
      <vt:lpstr>The Responsible Innovation Framework</vt:lpstr>
      <vt:lpstr>The Technology Democratisation Model</vt:lpstr>
      <vt:lpstr>PART 5: FUTURE BUSINESS HORIZONS</vt:lpstr>
      <vt:lpstr>The Three Horisons of AI Innovation</vt:lpstr>
      <vt:lpstr>AI Next 2 yrs</vt:lpstr>
      <vt:lpstr>AI Next 2-5 yrs</vt:lpstr>
      <vt:lpstr>AI Next 5-10 yrs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SansaSoft Pro Normal</vt:lpstr>
      <vt:lpstr>Business and Law (Final)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AI-Driven Business Innovation: Agricultural Sector Applications</dc:title>
  <dc:creator>Michael Borck, Curtin Business School</dc:creator>
  <cp:keywords/>
  <cp:lastModifiedBy>Michael Borck</cp:lastModifiedBy>
  <cp:revision>9</cp:revision>
  <dcterms:created xsi:type="dcterms:W3CDTF">2025-04-30T19:53:05Z</dcterms:created>
  <dcterms:modified xsi:type="dcterms:W3CDTF">2025-05-01T00:32:33Z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